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video/unknown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59" r:id="rId4"/>
    <p:sldId id="260" r:id="rId5"/>
    <p:sldId id="261" r:id="rId6"/>
    <p:sldId id="280" r:id="rId7"/>
    <p:sldId id="262" r:id="rId8"/>
    <p:sldId id="263" r:id="rId9"/>
    <p:sldId id="264" r:id="rId10"/>
    <p:sldId id="265" r:id="rId11"/>
    <p:sldId id="273" r:id="rId12"/>
    <p:sldId id="278" r:id="rId13"/>
    <p:sldId id="266" r:id="rId14"/>
    <p:sldId id="274" r:id="rId15"/>
    <p:sldId id="267" r:id="rId16"/>
    <p:sldId id="276" r:id="rId17"/>
    <p:sldId id="268" r:id="rId18"/>
    <p:sldId id="270" r:id="rId19"/>
    <p:sldId id="269" r:id="rId20"/>
    <p:sldId id="271" r:id="rId21"/>
    <p:sldId id="272" r:id="rId22"/>
    <p:sldId id="257" r:id="rId23"/>
    <p:sldId id="277" r:id="rId24"/>
    <p:sldId id="279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randon" initials="B" lastIdx="1" clrIdx="0">
    <p:extLst>
      <p:ext uri="{19B8F6BF-5375-455C-9EA6-DF929625EA0E}">
        <p15:presenceInfo xmlns:p15="http://schemas.microsoft.com/office/powerpoint/2012/main" userId="Brando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3" autoAdjust="0"/>
    <p:restoredTop sz="94660"/>
  </p:normalViewPr>
  <p:slideViewPr>
    <p:cSldViewPr snapToGrid="0">
      <p:cViewPr varScale="1">
        <p:scale>
          <a:sx n="161" d="100"/>
          <a:sy n="161" d="100"/>
        </p:scale>
        <p:origin x="150" y="1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9716BA-D930-4CCE-9BA4-570CF6B5C1F0}" type="datetimeFigureOut">
              <a:rPr lang="en-US" smtClean="0"/>
              <a:t>12/6/2020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01D41-3AB5-4E89-9640-5367CFF933EE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53929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9716BA-D930-4CCE-9BA4-570CF6B5C1F0}" type="datetimeFigureOut">
              <a:rPr lang="en-US" smtClean="0"/>
              <a:t>12/6/2020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01D41-3AB5-4E89-9640-5367CFF933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09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9716BA-D930-4CCE-9BA4-570CF6B5C1F0}" type="datetimeFigureOut">
              <a:rPr lang="en-US" smtClean="0"/>
              <a:t>12/6/2020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01D41-3AB5-4E89-9640-5367CFF933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3466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9716BA-D930-4CCE-9BA4-570CF6B5C1F0}" type="datetimeFigureOut">
              <a:rPr lang="en-US" smtClean="0"/>
              <a:t>12/6/2020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01D41-3AB5-4E89-9640-5367CFF933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9363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9716BA-D930-4CCE-9BA4-570CF6B5C1F0}" type="datetimeFigureOut">
              <a:rPr lang="en-US" smtClean="0"/>
              <a:t>12/6/2020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01D41-3AB5-4E89-9640-5367CFF933EE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745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9716BA-D930-4CCE-9BA4-570CF6B5C1F0}" type="datetimeFigureOut">
              <a:rPr lang="en-US" smtClean="0"/>
              <a:t>12/6/2020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01D41-3AB5-4E89-9640-5367CFF933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422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9716BA-D930-4CCE-9BA4-570CF6B5C1F0}" type="datetimeFigureOut">
              <a:rPr lang="en-US" smtClean="0"/>
              <a:t>12/6/2020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01D41-3AB5-4E89-9640-5367CFF933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6321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9716BA-D930-4CCE-9BA4-570CF6B5C1F0}" type="datetimeFigureOut">
              <a:rPr lang="en-US" smtClean="0"/>
              <a:t>12/6/2020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01D41-3AB5-4E89-9640-5367CFF933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7488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9716BA-D930-4CCE-9BA4-570CF6B5C1F0}" type="datetimeFigureOut">
              <a:rPr lang="en-US" smtClean="0"/>
              <a:t>12/6/2020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01D41-3AB5-4E89-9640-5367CFF933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7738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109716BA-D930-4CCE-9BA4-570CF6B5C1F0}" type="datetimeFigureOut">
              <a:rPr lang="en-US" smtClean="0"/>
              <a:t>12/6/2020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7301D41-3AB5-4E89-9640-5367CFF933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1023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9716BA-D930-4CCE-9BA4-570CF6B5C1F0}" type="datetimeFigureOut">
              <a:rPr lang="en-US" smtClean="0"/>
              <a:t>12/6/2020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01D41-3AB5-4E89-9640-5367CFF933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4560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109716BA-D930-4CCE-9BA4-570CF6B5C1F0}" type="datetimeFigureOut">
              <a:rPr lang="en-US" smtClean="0"/>
              <a:t>12/6/2020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77301D41-3AB5-4E89-9640-5367CFF933EE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50546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towardsdatascience.com/understanding-binary-cross-entropy-log-loss-a-visual-explanation-a3ac6025181a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gif"/><Relationship Id="rId1" Type="http://schemas.microsoft.com/office/2007/relationships/media" Target="../media/media1.gif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qrkEYf-YDyI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jonathan-hui.medium.com/gan-why-it-is-so-hard-to-train-generative-advisory-networks-819a86b3750b#1d4a" TargetMode="External"/><Relationship Id="rId2" Type="http://schemas.openxmlformats.org/officeDocument/2006/relationships/hyperlink" Target="https://towardsdatascience.com/gan-ways-to-improve-gan-performance-acf37f9f59b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www.kaggle.com/splcher/animefacedataset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GAN: Anime Faces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Brandon Tran</a:t>
            </a:r>
          </a:p>
          <a:p>
            <a:r>
              <a:rPr lang="en-US" dirty="0" smtClean="0"/>
              <a:t>Project start: 11/30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74022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 – Data scrubbing (1/3)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3"/>
            <a:ext cx="10058400" cy="4561005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For image processing, our neural network expects a </a:t>
            </a:r>
            <a:r>
              <a:rPr lang="en-US" u="sng" dirty="0" smtClean="0"/>
              <a:t>strict</a:t>
            </a:r>
            <a:r>
              <a:rPr lang="en-US" dirty="0" smtClean="0"/>
              <a:t> node format</a:t>
            </a:r>
          </a:p>
          <a:p>
            <a:pPr lvl="1"/>
            <a:r>
              <a:rPr lang="en-US" dirty="0" smtClean="0"/>
              <a:t>The images however are of varying sizes – need uniformity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Initially I shot for 25x25, however when building the hidden layers an image size of 32x32 was easier to achieve --- and allows for more image resolution (considering this will </a:t>
            </a:r>
            <a:r>
              <a:rPr lang="en-US" dirty="0" err="1" smtClean="0"/>
              <a:t>downsample</a:t>
            </a:r>
            <a:r>
              <a:rPr lang="en-US" dirty="0" smtClean="0"/>
              <a:t> the majority of the data set)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4779" y="2176026"/>
            <a:ext cx="4505954" cy="18290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9997" y="2533985"/>
            <a:ext cx="5683530" cy="2778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548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 – Data scrubbing (2/3)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39795"/>
            <a:ext cx="10058400" cy="4561005"/>
          </a:xfrm>
        </p:spPr>
        <p:txBody>
          <a:bodyPr>
            <a:normAutofit/>
          </a:bodyPr>
          <a:lstStyle/>
          <a:p>
            <a:r>
              <a:rPr lang="en-US" dirty="0" smtClean="0"/>
              <a:t>Duplicate images exist in the dataset: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Programmatic solution would be to find images with similar shape &amp;&amp; file-size</a:t>
            </a:r>
          </a:p>
          <a:p>
            <a:pPr lvl="1"/>
            <a:r>
              <a:rPr lang="en-US" dirty="0" smtClean="0"/>
              <a:t>However that could indiscriminately delete some images which aren’t duplicates</a:t>
            </a:r>
          </a:p>
          <a:p>
            <a:r>
              <a:rPr lang="en-US" dirty="0" smtClean="0"/>
              <a:t>I opted to manually pass through the image set a few times and eliminate images manually </a:t>
            </a:r>
          </a:p>
          <a:p>
            <a:pPr lvl="1"/>
            <a:r>
              <a:rPr lang="en-US" dirty="0" smtClean="0"/>
              <a:t>Not ideal and likely missed a few duplicates which aren’t right next to one another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b="4360"/>
          <a:stretch/>
        </p:blipFill>
        <p:spPr>
          <a:xfrm>
            <a:off x="1844395" y="2235795"/>
            <a:ext cx="8564170" cy="2104636"/>
          </a:xfrm>
          <a:prstGeom prst="rect">
            <a:avLst/>
          </a:prstGeom>
        </p:spPr>
      </p:pic>
      <p:sp>
        <p:nvSpPr>
          <p:cNvPr id="11" name="Oval 10"/>
          <p:cNvSpPr/>
          <p:nvPr/>
        </p:nvSpPr>
        <p:spPr>
          <a:xfrm>
            <a:off x="4049486" y="3356274"/>
            <a:ext cx="1080655" cy="108659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5130141" y="3356274"/>
            <a:ext cx="1080655" cy="108659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525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 – Data scrubbing (3/3)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39795"/>
            <a:ext cx="10058400" cy="4561005"/>
          </a:xfrm>
        </p:spPr>
        <p:txBody>
          <a:bodyPr>
            <a:normAutofit/>
          </a:bodyPr>
          <a:lstStyle/>
          <a:p>
            <a:r>
              <a:rPr lang="en-US" dirty="0" smtClean="0"/>
              <a:t>1) Rescale all images to 32x32 &amp; apply some anti-alias to aid in image quality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2) Rescale RGB from [0,255] to [-1,1] to aid in computation &amp; eliminate large number bias </a:t>
            </a:r>
          </a:p>
          <a:p>
            <a:pPr lvl="1"/>
            <a:r>
              <a:rPr lang="en-US" dirty="0" smtClean="0"/>
              <a:t>“Why not [0,1]?”</a:t>
            </a:r>
          </a:p>
          <a:p>
            <a:pPr lvl="2"/>
            <a:r>
              <a:rPr lang="en-US" dirty="0" smtClean="0"/>
              <a:t>A random-normal(0,1) as default by </a:t>
            </a:r>
            <a:r>
              <a:rPr lang="en-US" dirty="0" err="1" smtClean="0"/>
              <a:t>numpy</a:t>
            </a:r>
            <a:r>
              <a:rPr lang="en-US" dirty="0" smtClean="0"/>
              <a:t> will</a:t>
            </a:r>
            <a:br>
              <a:rPr lang="en-US" dirty="0" smtClean="0"/>
            </a:br>
            <a:r>
              <a:rPr lang="en-US" dirty="0" smtClean="0"/>
              <a:t>span [-1,1] with an average value of 0.</a:t>
            </a:r>
          </a:p>
          <a:p>
            <a:pPr lvl="2"/>
            <a:r>
              <a:rPr lang="en-US" dirty="0" smtClean="0"/>
              <a:t>If the RGB values are [0,1] then the average is 0.5</a:t>
            </a:r>
          </a:p>
          <a:p>
            <a:pPr lvl="2"/>
            <a:r>
              <a:rPr lang="en-US" dirty="0" smtClean="0"/>
              <a:t>This makes creating RGB(0,0,0) will be difficult</a:t>
            </a:r>
          </a:p>
          <a:p>
            <a:pPr lvl="3"/>
            <a:r>
              <a:rPr lang="en-US" dirty="0" smtClean="0"/>
              <a:t>This is the color for black which is quite prevalent</a:t>
            </a:r>
          </a:p>
          <a:p>
            <a:r>
              <a:rPr lang="en-US" dirty="0" smtClean="0"/>
              <a:t>3) Convert to </a:t>
            </a:r>
            <a:r>
              <a:rPr lang="en-US" dirty="0" err="1" smtClean="0"/>
              <a:t>Tensor.Object</a:t>
            </a:r>
            <a:r>
              <a:rPr lang="en-US" dirty="0" smtClean="0"/>
              <a:t>()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9069" y="3533775"/>
            <a:ext cx="5108048" cy="250057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1324" y="2139095"/>
            <a:ext cx="6776075" cy="10953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5566" y="5643598"/>
            <a:ext cx="3513299" cy="317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280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 – Create the </a:t>
            </a:r>
            <a:br>
              <a:rPr lang="en-US" dirty="0" smtClean="0"/>
            </a:br>
            <a:r>
              <a:rPr lang="en-US" dirty="0" smtClean="0"/>
              <a:t>generator (1/2)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Noise will be fed into the generator and its task will be to generate 32x32 images </a:t>
            </a:r>
          </a:p>
          <a:p>
            <a:pPr lvl="1"/>
            <a:r>
              <a:rPr lang="en-US" dirty="0" smtClean="0"/>
              <a:t>The generator structure is shown -----&gt;</a:t>
            </a:r>
          </a:p>
          <a:p>
            <a:r>
              <a:rPr lang="en-US" dirty="0" smtClean="0"/>
              <a:t>Layers</a:t>
            </a:r>
          </a:p>
          <a:p>
            <a:pPr lvl="1"/>
            <a:r>
              <a:rPr lang="en-US" dirty="0" smtClean="0"/>
              <a:t>Input</a:t>
            </a:r>
          </a:p>
          <a:p>
            <a:pPr lvl="2"/>
            <a:r>
              <a:rPr lang="en-US" dirty="0" smtClean="0"/>
              <a:t>The 100x1 noise randomly generated</a:t>
            </a:r>
          </a:p>
          <a:p>
            <a:pPr lvl="1"/>
            <a:r>
              <a:rPr lang="en-US" dirty="0" smtClean="0"/>
              <a:t>Dense</a:t>
            </a:r>
          </a:p>
          <a:p>
            <a:pPr lvl="2"/>
            <a:r>
              <a:rPr lang="en-US" dirty="0" smtClean="0"/>
              <a:t>Initial layer to process the noise</a:t>
            </a:r>
          </a:p>
          <a:p>
            <a:pPr lvl="1"/>
            <a:r>
              <a:rPr lang="en-US" dirty="0" smtClean="0"/>
              <a:t>Reshape</a:t>
            </a:r>
          </a:p>
          <a:p>
            <a:pPr lvl="2"/>
            <a:r>
              <a:rPr lang="en-US" dirty="0" smtClean="0"/>
              <a:t>To process into the shape of an image</a:t>
            </a:r>
          </a:p>
          <a:p>
            <a:pPr lvl="1"/>
            <a:r>
              <a:rPr lang="en-US" dirty="0" smtClean="0"/>
              <a:t>Conv2D layers</a:t>
            </a:r>
          </a:p>
          <a:p>
            <a:pPr lvl="2"/>
            <a:r>
              <a:rPr lang="en-US" dirty="0" smtClean="0"/>
              <a:t>Discover features (edges, shapes, eyes/nose/hair)</a:t>
            </a:r>
          </a:p>
          <a:p>
            <a:pPr lvl="2"/>
            <a:r>
              <a:rPr lang="en-US" dirty="0" smtClean="0"/>
              <a:t>Gradually shape from 8x8x256 to 32x32x3</a:t>
            </a:r>
          </a:p>
          <a:p>
            <a:pPr lvl="1"/>
            <a:r>
              <a:rPr lang="en-US" dirty="0" smtClean="0"/>
              <a:t>Output</a:t>
            </a:r>
          </a:p>
          <a:p>
            <a:pPr lvl="2"/>
            <a:r>
              <a:rPr lang="en-US" dirty="0" smtClean="0"/>
              <a:t>32x32x3 image</a:t>
            </a:r>
          </a:p>
          <a:p>
            <a:pPr lvl="1"/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2291" y="2232561"/>
            <a:ext cx="6161481" cy="3945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155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 – Create the </a:t>
            </a:r>
            <a:br>
              <a:rPr lang="en-US" dirty="0" smtClean="0"/>
            </a:br>
            <a:r>
              <a:rPr lang="en-US" dirty="0" smtClean="0"/>
              <a:t>generator (2/2)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4715691" cy="4513502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Here is the code</a:t>
            </a:r>
          </a:p>
          <a:p>
            <a:pPr lvl="1"/>
            <a:r>
              <a:rPr lang="en-US" dirty="0" smtClean="0"/>
              <a:t>The model is initialized via Sequential</a:t>
            </a:r>
          </a:p>
          <a:p>
            <a:pPr lvl="1"/>
            <a:r>
              <a:rPr lang="en-US" dirty="0" smtClean="0"/>
              <a:t>The Dense layer will accept the (100,1) noise sample that we want to randomly generate</a:t>
            </a:r>
          </a:p>
          <a:p>
            <a:pPr lvl="1"/>
            <a:r>
              <a:rPr lang="en-US" dirty="0" smtClean="0"/>
              <a:t>The noise is reshaped to a 8x8x256 image</a:t>
            </a:r>
          </a:p>
          <a:p>
            <a:pPr lvl="1"/>
            <a:r>
              <a:rPr lang="en-US" dirty="0"/>
              <a:t>Conv2D used to scale down to 128 </a:t>
            </a:r>
            <a:r>
              <a:rPr lang="en-US" dirty="0" smtClean="0"/>
              <a:t>channels</a:t>
            </a:r>
          </a:p>
          <a:p>
            <a:pPr lvl="1"/>
            <a:r>
              <a:rPr lang="en-US" dirty="0"/>
              <a:t>Conv2D used to scale down to </a:t>
            </a:r>
            <a:r>
              <a:rPr lang="en-US" dirty="0" smtClean="0"/>
              <a:t>64 channels</a:t>
            </a:r>
          </a:p>
          <a:p>
            <a:pPr lvl="1"/>
            <a:r>
              <a:rPr lang="en-US" dirty="0"/>
              <a:t>Conv2D used to scale down to 3 </a:t>
            </a:r>
            <a:r>
              <a:rPr lang="en-US" dirty="0" smtClean="0"/>
              <a:t>channels</a:t>
            </a:r>
          </a:p>
          <a:p>
            <a:r>
              <a:rPr lang="en-US" dirty="0" smtClean="0"/>
              <a:t>Notes</a:t>
            </a:r>
          </a:p>
          <a:p>
            <a:pPr lvl="1"/>
            <a:r>
              <a:rPr lang="en-US" dirty="0" smtClean="0"/>
              <a:t>The kernel number dictates the # channel</a:t>
            </a:r>
          </a:p>
          <a:p>
            <a:pPr lvl="1"/>
            <a:r>
              <a:rPr lang="en-US" dirty="0" smtClean="0"/>
              <a:t>Strides dictates the image expansion</a:t>
            </a:r>
            <a:endParaRPr lang="en-US" dirty="0"/>
          </a:p>
          <a:p>
            <a:pPr lvl="1"/>
            <a:r>
              <a:rPr lang="en-US" dirty="0" smtClean="0"/>
              <a:t>Ex: Strides=(1,1) maintains the image shape</a:t>
            </a:r>
            <a:br>
              <a:rPr lang="en-US" dirty="0" smtClean="0"/>
            </a:br>
            <a:r>
              <a:rPr lang="en-US" dirty="0" smtClean="0"/>
              <a:t>while Strides=(2,2) doubles the image shape</a:t>
            </a:r>
          </a:p>
          <a:p>
            <a:pPr lvl="1"/>
            <a:r>
              <a:rPr lang="en-US" b="1" dirty="0" err="1" smtClean="0"/>
              <a:t>LeakyReLU</a:t>
            </a:r>
            <a:r>
              <a:rPr lang="en-US" b="1" dirty="0" smtClean="0"/>
              <a:t> is </a:t>
            </a:r>
            <a:r>
              <a:rPr lang="en-US" b="1" dirty="0" err="1" smtClean="0"/>
              <a:t>ReLU</a:t>
            </a:r>
            <a:r>
              <a:rPr lang="en-US" b="1" dirty="0" smtClean="0"/>
              <a:t> but negative numbers are not 0 and instead a small negative value (to allow for model movement when output is negative)</a:t>
            </a:r>
            <a:endParaRPr lang="en-US" b="1" dirty="0"/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2724" y="201881"/>
            <a:ext cx="5650882" cy="5955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270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 – Create the </a:t>
            </a:r>
            <a:br>
              <a:rPr lang="en-US" dirty="0"/>
            </a:br>
            <a:r>
              <a:rPr lang="en-US" dirty="0"/>
              <a:t>discriminator (1/2)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32x32x3 image (real or fake) will be fed into the discriminator and it’ll have to determine if it is an image from the dataset (real) or generated (fake)</a:t>
            </a:r>
          </a:p>
          <a:p>
            <a:r>
              <a:rPr lang="en-US" dirty="0" smtClean="0"/>
              <a:t>Layers</a:t>
            </a:r>
          </a:p>
          <a:p>
            <a:pPr lvl="1"/>
            <a:r>
              <a:rPr lang="en-US" dirty="0" smtClean="0"/>
              <a:t>Input</a:t>
            </a:r>
          </a:p>
          <a:p>
            <a:pPr lvl="2"/>
            <a:r>
              <a:rPr lang="en-US" dirty="0" smtClean="0"/>
              <a:t>32x32x3 image either from dataset or generator</a:t>
            </a:r>
          </a:p>
          <a:p>
            <a:pPr lvl="1"/>
            <a:r>
              <a:rPr lang="en-US" dirty="0" smtClean="0"/>
              <a:t>Conv2D layers</a:t>
            </a:r>
          </a:p>
          <a:p>
            <a:pPr lvl="2"/>
            <a:r>
              <a:rPr lang="en-US" dirty="0" smtClean="0"/>
              <a:t>To process image features</a:t>
            </a:r>
          </a:p>
          <a:p>
            <a:pPr lvl="1"/>
            <a:r>
              <a:rPr lang="en-US" dirty="0" smtClean="0"/>
              <a:t>Flatten</a:t>
            </a:r>
          </a:p>
          <a:p>
            <a:pPr lvl="2"/>
            <a:r>
              <a:rPr lang="en-US" dirty="0" smtClean="0"/>
              <a:t>Convert to linear vector</a:t>
            </a:r>
          </a:p>
          <a:p>
            <a:pPr lvl="1"/>
            <a:r>
              <a:rPr lang="en-US" dirty="0" smtClean="0"/>
              <a:t>Dense (Output)</a:t>
            </a:r>
          </a:p>
          <a:p>
            <a:pPr lvl="2"/>
            <a:r>
              <a:rPr lang="en-US" dirty="0" smtClean="0"/>
              <a:t>A singular probability that the image is Real (from dataset)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2695" y="2593784"/>
            <a:ext cx="5914981" cy="3631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275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 – Create the </a:t>
            </a:r>
            <a:br>
              <a:rPr lang="en-US" dirty="0"/>
            </a:br>
            <a:r>
              <a:rPr lang="en-US" dirty="0"/>
              <a:t>discriminator </a:t>
            </a:r>
            <a:r>
              <a:rPr lang="en-US" dirty="0" smtClean="0"/>
              <a:t>(2/2</a:t>
            </a:r>
            <a:r>
              <a:rPr lang="en-US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Here is the code</a:t>
            </a:r>
          </a:p>
          <a:p>
            <a:pPr lvl="1"/>
            <a:r>
              <a:rPr lang="en-US" dirty="0" smtClean="0"/>
              <a:t>Model initialized via Sequential</a:t>
            </a:r>
          </a:p>
          <a:p>
            <a:pPr lvl="1"/>
            <a:r>
              <a:rPr lang="en-US" dirty="0" smtClean="0"/>
              <a:t>Conv2D layers to process &amp; learn features</a:t>
            </a:r>
          </a:p>
          <a:p>
            <a:pPr lvl="2"/>
            <a:r>
              <a:rPr lang="en-US" dirty="0" smtClean="0"/>
              <a:t>Dropout layers to reduce model tendency to </a:t>
            </a:r>
            <a:r>
              <a:rPr lang="en-US" dirty="0" err="1" smtClean="0"/>
              <a:t>overfit</a:t>
            </a:r>
            <a:endParaRPr lang="en-US" dirty="0" smtClean="0"/>
          </a:p>
          <a:p>
            <a:pPr lvl="1"/>
            <a:r>
              <a:rPr lang="en-US" dirty="0" smtClean="0"/>
              <a:t>Flatten to convert XYZ image into linear array</a:t>
            </a:r>
          </a:p>
          <a:p>
            <a:pPr lvl="1"/>
            <a:r>
              <a:rPr lang="en-US" dirty="0" smtClean="0"/>
              <a:t>Singular Dense node to compute probability</a:t>
            </a:r>
          </a:p>
          <a:p>
            <a:r>
              <a:rPr lang="en-US" dirty="0"/>
              <a:t>Notes</a:t>
            </a:r>
          </a:p>
          <a:p>
            <a:pPr lvl="1"/>
            <a:r>
              <a:rPr lang="en-US" b="1" dirty="0" err="1" smtClean="0"/>
              <a:t>LeakyReLU</a:t>
            </a:r>
            <a:r>
              <a:rPr lang="en-US" b="1" dirty="0" smtClean="0"/>
              <a:t> </a:t>
            </a:r>
            <a:r>
              <a:rPr lang="en-US" b="1" dirty="0"/>
              <a:t>is </a:t>
            </a:r>
            <a:r>
              <a:rPr lang="en-US" b="1" dirty="0" err="1"/>
              <a:t>ReLU</a:t>
            </a:r>
            <a:r>
              <a:rPr lang="en-US" b="1" dirty="0"/>
              <a:t> but negative numbers are </a:t>
            </a: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>not </a:t>
            </a:r>
            <a:r>
              <a:rPr lang="en-US" b="1" dirty="0"/>
              <a:t>0 and instead a small negative value </a:t>
            </a: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>(</a:t>
            </a:r>
            <a:r>
              <a:rPr lang="en-US" b="1" dirty="0"/>
              <a:t>to allow for model movement when </a:t>
            </a: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>output </a:t>
            </a:r>
            <a:r>
              <a:rPr lang="en-US" b="1" dirty="0"/>
              <a:t>is negative)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6728" y="1386061"/>
            <a:ext cx="5495568" cy="3960402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V="1">
            <a:off x="7849590" y="5346463"/>
            <a:ext cx="0" cy="2943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219272" y="5640779"/>
            <a:ext cx="410509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 smtClean="0"/>
              <a:t>Funny enough, the initial random weights/bias did a good job </a:t>
            </a:r>
            <a:br>
              <a:rPr lang="en-US" sz="1200" dirty="0" smtClean="0"/>
            </a:br>
            <a:r>
              <a:rPr lang="en-US" sz="1200" dirty="0" smtClean="0"/>
              <a:t>describing noise as absolutely fake w/ Probability of 0.08% real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968510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5 – Define the optimizer/loss 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Using </a:t>
            </a:r>
            <a:r>
              <a:rPr lang="en-US" dirty="0" err="1" smtClean="0"/>
              <a:t>Keras</a:t>
            </a:r>
            <a:r>
              <a:rPr lang="en-US" dirty="0" smtClean="0"/>
              <a:t> loss functions, it logically makes sense to set the loss to the Discriminator to </a:t>
            </a:r>
            <a:r>
              <a:rPr lang="en-US" dirty="0" err="1" smtClean="0"/>
              <a:t>BinaryCrossEntropy</a:t>
            </a:r>
            <a:r>
              <a:rPr lang="en-US" dirty="0" smtClean="0"/>
              <a:t>()</a:t>
            </a:r>
          </a:p>
          <a:p>
            <a:pPr lvl="1"/>
            <a:r>
              <a:rPr lang="en-US" dirty="0" smtClean="0"/>
              <a:t>Binary because the discriminator is making a binary decision --- Real or Fake</a:t>
            </a:r>
          </a:p>
          <a:p>
            <a:pPr lvl="1"/>
            <a:r>
              <a:rPr lang="en-US" dirty="0" smtClean="0"/>
              <a:t>Further reading: </a:t>
            </a:r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towardsdatascience.com/understanding-binary-cross-entropy-log-loss-a-visual-explanation-a3ac6025181a</a:t>
            </a:r>
            <a:endParaRPr lang="en-US" dirty="0" smtClean="0"/>
          </a:p>
          <a:p>
            <a:r>
              <a:rPr lang="en-US" dirty="0" smtClean="0"/>
              <a:t>Optimizer will just default to </a:t>
            </a:r>
            <a:r>
              <a:rPr lang="en-US" dirty="0" err="1" smtClean="0"/>
              <a:t>adam</a:t>
            </a:r>
            <a:endParaRPr lang="en-US" dirty="0" smtClean="0"/>
          </a:p>
          <a:p>
            <a:endParaRPr lang="en-US" dirty="0" smtClean="0"/>
          </a:p>
          <a:p>
            <a:pPr marL="201168" lvl="1" indent="0">
              <a:buNone/>
            </a:pP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9708" y="4180651"/>
            <a:ext cx="6413543" cy="215366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0218" y="3821040"/>
            <a:ext cx="4612522" cy="305424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5100452" y="3821040"/>
            <a:ext cx="1347849" cy="359611"/>
          </a:xfrm>
          <a:prstGeom prst="ellipse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6542926" y="3793384"/>
            <a:ext cx="1889814" cy="35961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>
            <a:stCxn id="6" idx="3"/>
          </p:cNvCxnSpPr>
          <p:nvPr/>
        </p:nvCxnSpPr>
        <p:spPr>
          <a:xfrm flipH="1">
            <a:off x="3996047" y="4127987"/>
            <a:ext cx="1301793" cy="752771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7" idx="3"/>
          </p:cNvCxnSpPr>
          <p:nvPr/>
        </p:nvCxnSpPr>
        <p:spPr>
          <a:xfrm flipH="1">
            <a:off x="3996048" y="4100331"/>
            <a:ext cx="2823635" cy="89820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9418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6 – Create checkpoint system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(L) Allows resuming a model from a checkpoint              (R) Function to generate test predictions   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r="34007" b="43505"/>
          <a:stretch/>
        </p:blipFill>
        <p:spPr>
          <a:xfrm>
            <a:off x="377651" y="2218364"/>
            <a:ext cx="5748829" cy="132048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r="37306"/>
          <a:stretch/>
        </p:blipFill>
        <p:spPr>
          <a:xfrm>
            <a:off x="6243516" y="2295553"/>
            <a:ext cx="5361444" cy="2632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291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7 – Define training 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5831972" cy="4023360"/>
          </a:xfrm>
        </p:spPr>
        <p:txBody>
          <a:bodyPr/>
          <a:lstStyle/>
          <a:p>
            <a:r>
              <a:rPr lang="en-US" dirty="0" smtClean="0"/>
              <a:t>(L) Define 1 epoch				</a:t>
            </a:r>
          </a:p>
          <a:p>
            <a:pPr lvl="1"/>
            <a:r>
              <a:rPr lang="en-US" dirty="0" smtClean="0"/>
              <a:t>Create noise</a:t>
            </a:r>
          </a:p>
          <a:p>
            <a:pPr lvl="1"/>
            <a:r>
              <a:rPr lang="en-US" dirty="0" smtClean="0"/>
              <a:t>Feed noise through generator</a:t>
            </a:r>
          </a:p>
          <a:p>
            <a:pPr lvl="1"/>
            <a:r>
              <a:rPr lang="en-US" dirty="0" smtClean="0"/>
              <a:t>Ask discriminator to process real &amp; generated </a:t>
            </a:r>
            <a:r>
              <a:rPr lang="en-US" dirty="0" err="1" smtClean="0"/>
              <a:t>img</a:t>
            </a:r>
            <a:endParaRPr lang="en-US" dirty="0" smtClean="0"/>
          </a:p>
          <a:p>
            <a:pPr lvl="1"/>
            <a:r>
              <a:rPr lang="en-US" dirty="0" smtClean="0"/>
              <a:t>Compute loss</a:t>
            </a:r>
          </a:p>
          <a:p>
            <a:pPr lvl="1"/>
            <a:r>
              <a:rPr lang="en-US" dirty="0" smtClean="0"/>
              <a:t>Update gradients &amp; subsequently weights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569" y="3724293"/>
            <a:ext cx="5913911" cy="203460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9429" y="5813083"/>
            <a:ext cx="3019846" cy="56205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2735" y="2485065"/>
            <a:ext cx="5488051" cy="327383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292735" y="1805952"/>
            <a:ext cx="56289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(R) Define a train function which </a:t>
            </a:r>
            <a:r>
              <a:rPr lang="en-US" sz="1600" dirty="0" smtClean="0"/>
              <a:t>runs X epoch of </a:t>
            </a:r>
            <a:r>
              <a:rPr lang="en-US" sz="1600" dirty="0" err="1" smtClean="0"/>
              <a:t>train_step</a:t>
            </a:r>
            <a:r>
              <a:rPr lang="en-US" sz="1600" dirty="0" smtClean="0"/>
              <a:t> and executes checkpoint &amp; previews of current progress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955140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world!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“Hello World” equivalent in the ML space is the classic Classifier model</a:t>
            </a:r>
          </a:p>
          <a:p>
            <a:pPr lvl="1"/>
            <a:r>
              <a:rPr lang="en-US" dirty="0" smtClean="0"/>
              <a:t>In early November 2020 I’ve taken the time to do such project and understand the mathematics</a:t>
            </a:r>
          </a:p>
          <a:p>
            <a:pPr lvl="1"/>
            <a:r>
              <a:rPr lang="en-US" dirty="0" smtClean="0"/>
              <a:t>Using the provided </a:t>
            </a:r>
            <a:r>
              <a:rPr lang="en-US" dirty="0" err="1" smtClean="0"/>
              <a:t>TensorFlow</a:t>
            </a:r>
            <a:r>
              <a:rPr lang="en-US" dirty="0" smtClean="0"/>
              <a:t> example (Left) on flow classification, I created one for MNIST (right)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7410" y="2873828"/>
            <a:ext cx="2825614" cy="281119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6480" y="3288560"/>
            <a:ext cx="4463711" cy="1981734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5052951" y="4279427"/>
            <a:ext cx="89658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29567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8 – Execute Training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Now that everything is set up</a:t>
            </a:r>
          </a:p>
          <a:p>
            <a:r>
              <a:rPr lang="en-US" dirty="0" smtClean="0"/>
              <a:t>Simply execute with </a:t>
            </a:r>
            <a:r>
              <a:rPr lang="en-US" dirty="0" err="1" smtClean="0"/>
              <a:t>hyperparameters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Define epochs, dimension of noise, and samples to generate for generator preview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Define </a:t>
            </a:r>
            <a:r>
              <a:rPr lang="en-US" dirty="0" err="1" smtClean="0"/>
              <a:t>batchsize</a:t>
            </a:r>
            <a:r>
              <a:rPr lang="en-US" dirty="0" smtClean="0"/>
              <a:t> and create </a:t>
            </a:r>
            <a:r>
              <a:rPr lang="en-US" dirty="0" err="1" smtClean="0"/>
              <a:t>train_dataset</a:t>
            </a:r>
            <a:r>
              <a:rPr lang="en-US" dirty="0" smtClean="0"/>
              <a:t> object with shuffle &amp; batch definitions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Execute training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2972806"/>
            <a:ext cx="5496692" cy="120984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" y="4698879"/>
            <a:ext cx="8449854" cy="7430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1044" y="5869094"/>
            <a:ext cx="2554582" cy="448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272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075" y="3632295"/>
            <a:ext cx="11269683" cy="77294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9 – Results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402" y="2149555"/>
            <a:ext cx="1482710" cy="14761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9812" y="4314615"/>
            <a:ext cx="1482710" cy="143658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54955" y="2147274"/>
            <a:ext cx="1476120" cy="14497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06142" y="4314615"/>
            <a:ext cx="1469530" cy="142999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53646" y="2147273"/>
            <a:ext cx="1462940" cy="142340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04751" y="4314615"/>
            <a:ext cx="1469530" cy="142999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39157" y="2140782"/>
            <a:ext cx="1469530" cy="142340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500523" y="4314615"/>
            <a:ext cx="1469530" cy="143658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533821" y="2140781"/>
            <a:ext cx="1469530" cy="1423401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528452" y="369378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1799112" y="3676535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25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3129149" y="3670531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50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425272" y="367318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75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5713529" y="3658655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100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7043566" y="3665648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125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8373603" y="3665648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150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9746087" y="3665648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175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11118571" y="3650491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0038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 – 200 iterations gif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025127" y="2765306"/>
            <a:ext cx="2561221" cy="2482240"/>
          </a:xfrm>
          <a:prstGeom prst="rect">
            <a:avLst/>
          </a:prstGeom>
        </p:spPr>
      </p:pic>
      <p:pic>
        <p:nvPicPr>
          <p:cNvPr id="5" name="GAN_progressio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978239" y="2634826"/>
            <a:ext cx="2743200" cy="2743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6"/>
          <a:srcRect t="17429"/>
          <a:stretch/>
        </p:blipFill>
        <p:spPr>
          <a:xfrm>
            <a:off x="3978786" y="2708172"/>
            <a:ext cx="3422947" cy="2854741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>
            <a:off x="3758540" y="3813452"/>
            <a:ext cx="779178" cy="3859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8667257" y="2523506"/>
            <a:ext cx="14816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Animated Gif: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840705" y="2338840"/>
            <a:ext cx="930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Epoch 1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517980" y="2338840"/>
            <a:ext cx="1217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Epoch 200 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7784276" y="3198864"/>
            <a:ext cx="0" cy="162544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8563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Discussion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79" y="1845734"/>
            <a:ext cx="10528663" cy="4023360"/>
          </a:xfrm>
        </p:spPr>
        <p:txBody>
          <a:bodyPr/>
          <a:lstStyle/>
          <a:p>
            <a:r>
              <a:rPr lang="en-US" dirty="0" smtClean="0"/>
              <a:t>•Generated </a:t>
            </a:r>
            <a:r>
              <a:rPr lang="en-US" dirty="0" smtClean="0"/>
              <a:t>Images</a:t>
            </a:r>
          </a:p>
          <a:p>
            <a:pPr lvl="1"/>
            <a:r>
              <a:rPr lang="en-US" dirty="0" smtClean="0"/>
              <a:t>Poor quality/low-res</a:t>
            </a:r>
          </a:p>
          <a:p>
            <a:pPr lvl="1"/>
            <a:r>
              <a:rPr lang="en-US" dirty="0" smtClean="0"/>
              <a:t>Artifacts exist in some of the previews (Eyebrows and hair that “smudge” the eye or other facial features)</a:t>
            </a:r>
          </a:p>
          <a:p>
            <a:pPr lvl="2"/>
            <a:r>
              <a:rPr lang="en-US" dirty="0" smtClean="0"/>
              <a:t>Heterochromia (two eye colors) </a:t>
            </a:r>
            <a:r>
              <a:rPr lang="en-US" dirty="0" smtClean="0"/>
              <a:t>prevalent in many generated images when dataset likely only contains a handful of such faces</a:t>
            </a:r>
          </a:p>
          <a:p>
            <a:pPr lvl="3"/>
            <a:r>
              <a:rPr lang="en-US" dirty="0" smtClean="0"/>
              <a:t>This could suggest that the generator is not learning correct features!</a:t>
            </a:r>
            <a:endParaRPr lang="en-US" dirty="0" smtClean="0"/>
          </a:p>
          <a:p>
            <a:r>
              <a:rPr lang="en-US" dirty="0" smtClean="0"/>
              <a:t>•Loss </a:t>
            </a:r>
            <a:r>
              <a:rPr lang="en-US" dirty="0" smtClean="0"/>
              <a:t>function </a:t>
            </a:r>
            <a:r>
              <a:rPr lang="en-US" dirty="0" smtClean="0"/>
              <a:t>graph is non-existent (Need to create code for that still) and would aid in troubleshooting</a:t>
            </a:r>
          </a:p>
          <a:p>
            <a:r>
              <a:rPr lang="en-US" dirty="0" smtClean="0"/>
              <a:t>•Processing Time</a:t>
            </a:r>
          </a:p>
          <a:p>
            <a:pPr lvl="1"/>
            <a:r>
              <a:rPr lang="en-US" dirty="0" smtClean="0"/>
              <a:t>It took nearly 2 days!</a:t>
            </a:r>
          </a:p>
          <a:p>
            <a:pPr lvl="1"/>
            <a:r>
              <a:rPr lang="en-US" dirty="0" smtClean="0"/>
              <a:t>Need to research how to use GPU</a:t>
            </a:r>
          </a:p>
          <a:p>
            <a:pPr lvl="2"/>
            <a:r>
              <a:rPr lang="en-US" dirty="0" smtClean="0"/>
              <a:t>**UPDATE** Solution is to follow this </a:t>
            </a:r>
            <a:r>
              <a:rPr lang="en-US" dirty="0" err="1" smtClean="0"/>
              <a:t>youtube</a:t>
            </a:r>
            <a:r>
              <a:rPr lang="en-US" dirty="0" smtClean="0"/>
              <a:t> video (</a:t>
            </a:r>
            <a:r>
              <a:rPr lang="en-US" u="sng" dirty="0">
                <a:hlinkClick r:id="rId2"/>
              </a:rPr>
              <a:t>https://</a:t>
            </a:r>
            <a:r>
              <a:rPr lang="en-US" u="sng" dirty="0" smtClean="0">
                <a:hlinkClick r:id="rId2"/>
              </a:rPr>
              <a:t>www.youtube.com/watch?v=qrkEYf-YDyI</a:t>
            </a:r>
            <a:r>
              <a:rPr lang="en-US" u="sng" dirty="0" smtClean="0"/>
              <a:t>)</a:t>
            </a:r>
          </a:p>
          <a:p>
            <a:pPr lvl="2"/>
            <a:r>
              <a:rPr lang="en-US" dirty="0" smtClean="0"/>
              <a:t>Computation sped from ~300s/epoch to ~9s/epoch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0194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Improvements that could be made:</a:t>
            </a:r>
          </a:p>
          <a:p>
            <a:pPr lvl="1"/>
            <a:r>
              <a:rPr lang="en-US" dirty="0" smtClean="0"/>
              <a:t>Running for longer epoch</a:t>
            </a:r>
          </a:p>
          <a:p>
            <a:pPr lvl="2"/>
            <a:r>
              <a:rPr lang="en-US" dirty="0" smtClean="0"/>
              <a:t>Most </a:t>
            </a:r>
            <a:r>
              <a:rPr lang="en-US" dirty="0" smtClean="0"/>
              <a:t>GANs I see online run for 500~1000 epoch (or even upwards of +5000)</a:t>
            </a:r>
            <a:endParaRPr lang="en-US" dirty="0" smtClean="0"/>
          </a:p>
          <a:p>
            <a:pPr lvl="3"/>
            <a:r>
              <a:rPr lang="en-US" dirty="0" smtClean="0"/>
              <a:t>it all depends on the complexity of the problem --- </a:t>
            </a:r>
            <a:r>
              <a:rPr lang="en-US" dirty="0"/>
              <a:t>(Ex: 32x32x3 faces vs 8x8x1 MNIST numbers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Re-define </a:t>
            </a:r>
            <a:r>
              <a:rPr lang="en-US" dirty="0" smtClean="0"/>
              <a:t>the Generator and Discriminator layers</a:t>
            </a:r>
          </a:p>
          <a:p>
            <a:pPr lvl="2"/>
            <a:r>
              <a:rPr lang="en-US" dirty="0" smtClean="0"/>
              <a:t>2 million nodes in a single layer may be a bit much</a:t>
            </a:r>
          </a:p>
          <a:p>
            <a:pPr lvl="3"/>
            <a:r>
              <a:rPr lang="en-US" dirty="0" smtClean="0"/>
              <a:t>Leads to overfitting &amp; longer computation time</a:t>
            </a:r>
          </a:p>
          <a:p>
            <a:pPr lvl="2"/>
            <a:r>
              <a:rPr lang="en-US" dirty="0" smtClean="0"/>
              <a:t>Could apply dropout() to Generator layer to aid in overfitting tendency of </a:t>
            </a:r>
            <a:r>
              <a:rPr lang="en-US" dirty="0" smtClean="0"/>
              <a:t>CNNs</a:t>
            </a:r>
          </a:p>
          <a:p>
            <a:pPr lvl="2"/>
            <a:r>
              <a:rPr lang="en-US" dirty="0" smtClean="0"/>
              <a:t>May want to play around with kernel-size and the initial Dense() layer on the Generator</a:t>
            </a:r>
          </a:p>
          <a:p>
            <a:pPr lvl="2"/>
            <a:r>
              <a:rPr lang="en-US" dirty="0" smtClean="0"/>
              <a:t>May want to investigate </a:t>
            </a:r>
            <a:r>
              <a:rPr lang="en-US" dirty="0" err="1" smtClean="0"/>
              <a:t>ReLU</a:t>
            </a:r>
            <a:r>
              <a:rPr lang="en-US" dirty="0" smtClean="0"/>
              <a:t> vs </a:t>
            </a:r>
            <a:r>
              <a:rPr lang="en-US" dirty="0" err="1" smtClean="0"/>
              <a:t>LeakyReLU</a:t>
            </a:r>
            <a:endParaRPr lang="en-US" dirty="0"/>
          </a:p>
          <a:p>
            <a:pPr lvl="3"/>
            <a:r>
              <a:rPr lang="en-US" dirty="0" smtClean="0"/>
              <a:t>Many examples online have success with simply </a:t>
            </a:r>
            <a:r>
              <a:rPr lang="en-US" dirty="0" err="1" smtClean="0"/>
              <a:t>ReLU</a:t>
            </a:r>
            <a:r>
              <a:rPr lang="en-US" dirty="0" smtClean="0"/>
              <a:t>, but others preach the benefits of </a:t>
            </a:r>
            <a:r>
              <a:rPr lang="en-US" dirty="0" err="1" smtClean="0"/>
              <a:t>LeakyReLU</a:t>
            </a:r>
            <a:endParaRPr lang="en-US" dirty="0" smtClean="0"/>
          </a:p>
          <a:p>
            <a:r>
              <a:rPr lang="en-US" dirty="0" smtClean="0"/>
              <a:t>Readings:</a:t>
            </a:r>
          </a:p>
          <a:p>
            <a:r>
              <a:rPr lang="en-US" dirty="0"/>
              <a:t>1)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towardsdatascience.com/gan-ways-to-improve-gan-performance-acf37f9f59b</a:t>
            </a:r>
            <a:endParaRPr lang="en-US" dirty="0" smtClean="0"/>
          </a:p>
          <a:p>
            <a:r>
              <a:rPr lang="en-US" dirty="0"/>
              <a:t>2) </a:t>
            </a: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jonathan-hui.medium.com/gan-why-it-is-so-hard-to-train-generative-advisory-networks-819a86b3750b#1d4a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1449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Statement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91440" lvl="1" indent="-91440">
              <a:spcBef>
                <a:spcPts val="1200"/>
              </a:spcBef>
              <a:spcAft>
                <a:spcPts val="200"/>
              </a:spcAft>
              <a:buSzPct val="100000"/>
              <a:buFont typeface="Calibri" panose="020F0502020204030204" pitchFamily="34" charset="0"/>
              <a:buChar char=" "/>
            </a:pPr>
            <a:r>
              <a:rPr lang="en-US" dirty="0" smtClean="0"/>
              <a:t>What next? -- </a:t>
            </a:r>
            <a:r>
              <a:rPr lang="en-US" dirty="0"/>
              <a:t>GANs – Generative Adversarial Networks</a:t>
            </a:r>
          </a:p>
          <a:p>
            <a:pPr lvl="1"/>
            <a:r>
              <a:rPr lang="en-US" dirty="0" smtClean="0"/>
              <a:t>A classifier is 1-dimensional, it can only tell you what it is looking at based on your training data</a:t>
            </a:r>
          </a:p>
          <a:p>
            <a:pPr lvl="1"/>
            <a:r>
              <a:rPr lang="en-US" dirty="0" smtClean="0"/>
              <a:t>What if the model could create you new images/music/text that you never trained it on?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7199" y="3236975"/>
            <a:ext cx="2514951" cy="234347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1728" y="3188525"/>
            <a:ext cx="2514951" cy="2391927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5136078" y="4408713"/>
            <a:ext cx="11875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789746" y="3985194"/>
            <a:ext cx="1880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Can we turn noise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803675" y="4462900"/>
            <a:ext cx="1836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Into anime faces?</a:t>
            </a:r>
          </a:p>
        </p:txBody>
      </p:sp>
    </p:spTree>
    <p:extLst>
      <p:ext uri="{BB962C8B-B14F-4D97-AF65-F5344CB8AC3E}">
        <p14:creationId xmlns:p14="http://schemas.microsoft.com/office/powerpoint/2010/main" val="21772341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set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With all machine learning, large data sets are common</a:t>
                </a:r>
              </a:p>
              <a:p>
                <a:r>
                  <a:rPr lang="en-US" dirty="0" smtClean="0"/>
                  <a:t>I sourced anime faces from </a:t>
                </a:r>
                <a:r>
                  <a:rPr lang="en-US" dirty="0" err="1" smtClean="0"/>
                  <a:t>Kaggle</a:t>
                </a:r>
                <a:endParaRPr lang="en-US" dirty="0" smtClean="0"/>
              </a:p>
              <a:p>
                <a:pPr lvl="1"/>
                <a:r>
                  <a:rPr lang="en-US" dirty="0">
                    <a:hlinkClick r:id="rId2"/>
                  </a:rPr>
                  <a:t>https://</a:t>
                </a:r>
                <a:r>
                  <a:rPr lang="en-US" dirty="0" smtClean="0">
                    <a:hlinkClick r:id="rId2"/>
                  </a:rPr>
                  <a:t>www.kaggle.com/splcher/animefacedataset</a:t>
                </a:r>
                <a:endParaRPr lang="en-US" dirty="0" smtClean="0"/>
              </a:p>
              <a:p>
                <a:pPr lvl="1"/>
                <a:endParaRPr lang="en-US" dirty="0"/>
              </a:p>
              <a:p>
                <a:r>
                  <a:rPr lang="en-US" dirty="0" smtClean="0"/>
                  <a:t>The data set </a:t>
                </a:r>
              </a:p>
              <a:p>
                <a:pPr lvl="1"/>
                <a:r>
                  <a:rPr lang="en-US" dirty="0" smtClean="0"/>
                  <a:t>Contains strictly female characters</a:t>
                </a:r>
              </a:p>
              <a:p>
                <a:pPr lvl="1"/>
                <a:r>
                  <a:rPr lang="en-US" dirty="0" smtClean="0"/>
                  <a:t>Art style varies</a:t>
                </a:r>
              </a:p>
              <a:p>
                <a:pPr lvl="1"/>
                <a:r>
                  <a:rPr lang="en-US" dirty="0" smtClean="0"/>
                  <a:t>Image size ranges from 25x25x3 to 220x220x3</a:t>
                </a:r>
              </a:p>
              <a:p>
                <a:pPr lvl="1"/>
                <a:r>
                  <a:rPr lang="en-US" dirty="0" smtClean="0"/>
                  <a:t>63565 total images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 smtClean="0"/>
                  <a:t>4gb unzipped)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606" t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8514" y="1933925"/>
            <a:ext cx="3875264" cy="3846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146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Understanding of GANs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 smtClean="0"/>
              <a:t>GANs are called </a:t>
            </a:r>
            <a:r>
              <a:rPr lang="en-US" sz="1800" u="sng" dirty="0" smtClean="0"/>
              <a:t>adversarial</a:t>
            </a:r>
            <a:r>
              <a:rPr lang="en-US" sz="1800" dirty="0" smtClean="0"/>
              <a:t> networks because you have 2 separate neural networks fighting one another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2922" y="4359193"/>
            <a:ext cx="1165080" cy="108564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7469" y="2333502"/>
            <a:ext cx="1165080" cy="1108088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2873064" y="4359193"/>
            <a:ext cx="2357252" cy="103814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Generator (G)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7380206" y="3338343"/>
            <a:ext cx="2357252" cy="103814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Discriminator (D)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7973" y="4359193"/>
            <a:ext cx="1134576" cy="1108088"/>
          </a:xfrm>
          <a:prstGeom prst="rect">
            <a:avLst/>
          </a:prstGeom>
        </p:spPr>
      </p:pic>
      <p:cxnSp>
        <p:nvCxnSpPr>
          <p:cNvPr id="12" name="Straight Arrow Connector 11"/>
          <p:cNvCxnSpPr>
            <a:stCxn id="4" idx="3"/>
          </p:cNvCxnSpPr>
          <p:nvPr/>
        </p:nvCxnSpPr>
        <p:spPr>
          <a:xfrm flipV="1">
            <a:off x="2418002" y="4902014"/>
            <a:ext cx="39051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5320510" y="4890791"/>
            <a:ext cx="39051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Elbow Connector 15"/>
          <p:cNvCxnSpPr>
            <a:endCxn id="7" idx="1"/>
          </p:cNvCxnSpPr>
          <p:nvPr/>
        </p:nvCxnSpPr>
        <p:spPr>
          <a:xfrm rot="16200000" flipH="1">
            <a:off x="6717296" y="3194504"/>
            <a:ext cx="969868" cy="35595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endCxn id="7" idx="1"/>
          </p:cNvCxnSpPr>
          <p:nvPr/>
        </p:nvCxnSpPr>
        <p:spPr>
          <a:xfrm rot="5400000" flipH="1" flipV="1">
            <a:off x="6691805" y="4189863"/>
            <a:ext cx="1020850" cy="35595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Elbow Connector 21"/>
          <p:cNvCxnSpPr/>
          <p:nvPr/>
        </p:nvCxnSpPr>
        <p:spPr>
          <a:xfrm flipV="1">
            <a:off x="9749334" y="2865101"/>
            <a:ext cx="326276" cy="99231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/>
          <p:cNvCxnSpPr>
            <a:stCxn id="7" idx="3"/>
          </p:cNvCxnSpPr>
          <p:nvPr/>
        </p:nvCxnSpPr>
        <p:spPr>
          <a:xfrm>
            <a:off x="9737458" y="3857414"/>
            <a:ext cx="356780" cy="103337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10229656" y="2040461"/>
            <a:ext cx="9516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Real (✓)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10255305" y="5356016"/>
            <a:ext cx="900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Fake (x)</a:t>
            </a:r>
            <a:endParaRPr lang="en-US" dirty="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4238" y="2333501"/>
            <a:ext cx="1165080" cy="1108088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13430" y="4324220"/>
            <a:ext cx="1134576" cy="1108088"/>
          </a:xfrm>
          <a:prstGeom prst="rect">
            <a:avLst/>
          </a:prstGeom>
        </p:spPr>
      </p:pic>
      <p:sp>
        <p:nvSpPr>
          <p:cNvPr id="34" name="Rectangle 33"/>
          <p:cNvSpPr/>
          <p:nvPr/>
        </p:nvSpPr>
        <p:spPr>
          <a:xfrm>
            <a:off x="945575" y="2527139"/>
            <a:ext cx="447142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D </a:t>
            </a:r>
            <a:r>
              <a:rPr lang="en-US" sz="1600" dirty="0"/>
              <a:t>– Trained on real data to tell real vs fake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sz="1200" dirty="0"/>
              <a:t>Is </a:t>
            </a:r>
            <a:r>
              <a:rPr lang="en-US" sz="1200" dirty="0" smtClean="0"/>
              <a:t>a basic classifier </a:t>
            </a:r>
            <a:r>
              <a:rPr lang="en-US" sz="1200" dirty="0"/>
              <a:t>model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G – Trained via the Discriminator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sz="1200" dirty="0"/>
              <a:t>Takes in noise and generates images to be tested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sz="1200" dirty="0"/>
              <a:t>D aims to </a:t>
            </a:r>
            <a:r>
              <a:rPr lang="en-US" sz="1200" u="sng" dirty="0"/>
              <a:t>lower</a:t>
            </a:r>
            <a:r>
              <a:rPr lang="en-US" sz="1200" dirty="0"/>
              <a:t> misclassification rate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sz="1200" dirty="0"/>
              <a:t>G aims to </a:t>
            </a:r>
            <a:r>
              <a:rPr lang="en-US" sz="1200" u="sng" dirty="0"/>
              <a:t>increase</a:t>
            </a:r>
            <a:r>
              <a:rPr lang="en-US" sz="1200" dirty="0"/>
              <a:t> misclassification rate</a:t>
            </a:r>
          </a:p>
        </p:txBody>
      </p:sp>
      <p:sp>
        <p:nvSpPr>
          <p:cNvPr id="35" name="Rounded Rectangle 34"/>
          <p:cNvSpPr/>
          <p:nvPr/>
        </p:nvSpPr>
        <p:spPr>
          <a:xfrm>
            <a:off x="1389413" y="2409793"/>
            <a:ext cx="3931097" cy="1569660"/>
          </a:xfrm>
          <a:prstGeom prst="round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849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Best part of GAN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All you need is the Generator!</a:t>
            </a:r>
          </a:p>
          <a:p>
            <a:pPr lvl="1"/>
            <a:r>
              <a:rPr lang="en-US" dirty="0"/>
              <a:t>The generator has been trained to take white noise and convert it into your desired product</a:t>
            </a:r>
          </a:p>
          <a:p>
            <a:pPr lvl="1"/>
            <a:r>
              <a:rPr lang="en-US" dirty="0"/>
              <a:t>Once the Generator (G) has been trained via backpropagation from the Discriminator’s (D) ability to detect Real vs </a:t>
            </a:r>
            <a:r>
              <a:rPr lang="en-US" dirty="0" smtClean="0"/>
              <a:t>Fake</a:t>
            </a:r>
          </a:p>
          <a:p>
            <a:pPr lvl="2"/>
            <a:r>
              <a:rPr lang="en-US" dirty="0" smtClean="0"/>
              <a:t>The </a:t>
            </a:r>
            <a:r>
              <a:rPr lang="en-US" dirty="0"/>
              <a:t>discriminator is no longer needed, it is tossed aside and </a:t>
            </a:r>
            <a:r>
              <a:rPr lang="en-US" dirty="0" smtClean="0"/>
              <a:t>forgotten</a:t>
            </a:r>
          </a:p>
          <a:p>
            <a:endParaRPr lang="en-US" dirty="0"/>
          </a:p>
          <a:p>
            <a:r>
              <a:rPr lang="en-US" dirty="0" smtClean="0"/>
              <a:t>Now any time you want to see a new generated image, you feed in another sample of random noise.</a:t>
            </a:r>
          </a:p>
          <a:p>
            <a:endParaRPr lang="en-US" dirty="0"/>
          </a:p>
          <a:p>
            <a:r>
              <a:rPr lang="en-US" dirty="0" err="1" smtClean="0"/>
              <a:t>Eg</a:t>
            </a:r>
            <a:r>
              <a:rPr lang="en-US" dirty="0" smtClean="0"/>
              <a:t>: NVIDA has created a “</a:t>
            </a:r>
            <a:r>
              <a:rPr lang="en-US" dirty="0" err="1" smtClean="0"/>
              <a:t>Thispersondoesnotexist</a:t>
            </a:r>
            <a:r>
              <a:rPr lang="en-US" dirty="0" smtClean="0"/>
              <a:t>” website which has a generator trained on creating realistic people (and background to go along with that) upon loading the webpage.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6571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math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Like the classification problem, gradient descent is used to min/max the loss function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Here we maximize on D --- to achieve a discriminator that is good at telling real for real and fake for fake</a:t>
            </a:r>
          </a:p>
          <a:p>
            <a:r>
              <a:rPr lang="en-US" dirty="0" smtClean="0"/>
              <a:t>Here we minimize on G --- to achieve a generator that is good at fooling the discriminator</a:t>
            </a:r>
          </a:p>
          <a:p>
            <a:pPr lvl="1"/>
            <a:r>
              <a:rPr lang="en-US" dirty="0" smtClean="0"/>
              <a:t>Notice the first term has no G, because the generator’s job is only to create fake images that will fool the system, not to sabotage real images in the dataset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1738" y="2293081"/>
            <a:ext cx="7049484" cy="466790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4750130" y="2759871"/>
            <a:ext cx="1810987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6885710" y="2759871"/>
            <a:ext cx="2584861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865419" y="2820389"/>
            <a:ext cx="33298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Log </a:t>
            </a:r>
            <a:r>
              <a:rPr lang="en-US" dirty="0" err="1" smtClean="0"/>
              <a:t>Prob</a:t>
            </a:r>
            <a:r>
              <a:rPr lang="en-US" dirty="0" smtClean="0"/>
              <a:t> that D </a:t>
            </a:r>
            <a:r>
              <a:rPr lang="en-US" dirty="0"/>
              <a:t>predicts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x (real image) as real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633558" y="2820388"/>
            <a:ext cx="33298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Log </a:t>
            </a:r>
            <a:r>
              <a:rPr lang="en-US" dirty="0" err="1" smtClean="0"/>
              <a:t>Prob</a:t>
            </a:r>
            <a:r>
              <a:rPr lang="en-US" dirty="0" smtClean="0"/>
              <a:t> that D </a:t>
            </a:r>
            <a:r>
              <a:rPr lang="en-US" dirty="0"/>
              <a:t>predicts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z (fake image) as fake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3338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Progress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1 – Dataset is loaded</a:t>
            </a:r>
          </a:p>
          <a:p>
            <a:r>
              <a:rPr lang="en-US" dirty="0" smtClean="0"/>
              <a:t>2 – Data scrubbing ---- Images are inspected &amp; prepped for ML</a:t>
            </a:r>
          </a:p>
          <a:p>
            <a:r>
              <a:rPr lang="en-US" dirty="0" smtClean="0"/>
              <a:t>3 – Create the Generator</a:t>
            </a:r>
          </a:p>
          <a:p>
            <a:r>
              <a:rPr lang="en-US" dirty="0" smtClean="0"/>
              <a:t>4 – Create the discriminator</a:t>
            </a:r>
          </a:p>
          <a:p>
            <a:r>
              <a:rPr lang="en-US" dirty="0" smtClean="0"/>
              <a:t>5 – Define the loss function</a:t>
            </a:r>
          </a:p>
          <a:p>
            <a:r>
              <a:rPr lang="en-US" dirty="0" smtClean="0"/>
              <a:t>6 – Create </a:t>
            </a:r>
            <a:r>
              <a:rPr lang="en-US" dirty="0"/>
              <a:t>a checkpoint system</a:t>
            </a:r>
          </a:p>
          <a:p>
            <a:r>
              <a:rPr lang="en-US" dirty="0" smtClean="0"/>
              <a:t>7 –</a:t>
            </a:r>
            <a:r>
              <a:rPr lang="en-US" dirty="0"/>
              <a:t> </a:t>
            </a:r>
            <a:r>
              <a:rPr lang="en-US" dirty="0" smtClean="0"/>
              <a:t>Define training function</a:t>
            </a:r>
            <a:endParaRPr lang="en-US" dirty="0"/>
          </a:p>
          <a:p>
            <a:r>
              <a:rPr lang="en-US" dirty="0" smtClean="0"/>
              <a:t>8 – Execute training</a:t>
            </a:r>
          </a:p>
          <a:p>
            <a:r>
              <a:rPr lang="en-US" dirty="0" smtClean="0"/>
              <a:t>9 - Results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716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 – Dataset is loaded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 was downloaded from </a:t>
            </a:r>
            <a:r>
              <a:rPr lang="en-US" dirty="0" err="1" smtClean="0"/>
              <a:t>Kaggle</a:t>
            </a:r>
            <a:endParaRPr lang="en-US" dirty="0" smtClean="0"/>
          </a:p>
          <a:p>
            <a:pPr lvl="1"/>
            <a:r>
              <a:rPr lang="en-US" dirty="0" smtClean="0"/>
              <a:t>Images were unzipped and put into “images\\”</a:t>
            </a:r>
          </a:p>
          <a:p>
            <a:pPr lvl="1"/>
            <a:r>
              <a:rPr lang="en-US" dirty="0" smtClean="0"/>
              <a:t>Using Glob, it is very easy to grab all “.jpg” files</a:t>
            </a:r>
          </a:p>
          <a:p>
            <a:pPr lvl="1"/>
            <a:r>
              <a:rPr lang="en-US" dirty="0" smtClean="0"/>
              <a:t>Data appended to a list</a:t>
            </a:r>
          </a:p>
          <a:p>
            <a:r>
              <a:rPr lang="en-US" dirty="0" smtClean="0"/>
              <a:t>Upon initial inspection, images look good</a:t>
            </a:r>
          </a:p>
          <a:p>
            <a:pPr lvl="1"/>
            <a:r>
              <a:rPr lang="en-US" dirty="0" smtClean="0"/>
              <a:t>Great!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6480" y="1948610"/>
            <a:ext cx="5394625" cy="3722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705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952</TotalTime>
  <Words>1469</Words>
  <Application>Microsoft Office PowerPoint</Application>
  <PresentationFormat>Widescreen</PresentationFormat>
  <Paragraphs>226</Paragraphs>
  <Slides>24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Arial</vt:lpstr>
      <vt:lpstr>Calibri</vt:lpstr>
      <vt:lpstr>Calibri Light</vt:lpstr>
      <vt:lpstr>Cambria Math</vt:lpstr>
      <vt:lpstr>Retrospect</vt:lpstr>
      <vt:lpstr>GAN: Anime Faces</vt:lpstr>
      <vt:lpstr>Hello world!</vt:lpstr>
      <vt:lpstr>Problem Statement</vt:lpstr>
      <vt:lpstr>Data set</vt:lpstr>
      <vt:lpstr>Basic Understanding of GANs</vt:lpstr>
      <vt:lpstr>Best part of GAN</vt:lpstr>
      <vt:lpstr>Some math</vt:lpstr>
      <vt:lpstr>Progress</vt:lpstr>
      <vt:lpstr>1 – Dataset is loaded</vt:lpstr>
      <vt:lpstr>2 – Data scrubbing (1/3)</vt:lpstr>
      <vt:lpstr>2 – Data scrubbing (2/3)</vt:lpstr>
      <vt:lpstr>2 – Data scrubbing (3/3)</vt:lpstr>
      <vt:lpstr>3 – Create the  generator (1/2)</vt:lpstr>
      <vt:lpstr>3 – Create the  generator (2/2)</vt:lpstr>
      <vt:lpstr>4 – Create the  discriminator (1/2)</vt:lpstr>
      <vt:lpstr>4 – Create the  discriminator (2/2)</vt:lpstr>
      <vt:lpstr>5 – Define the optimizer/loss function</vt:lpstr>
      <vt:lpstr>6 – Create checkpoint system</vt:lpstr>
      <vt:lpstr>7 – Define training function</vt:lpstr>
      <vt:lpstr>8 – Execute Training</vt:lpstr>
      <vt:lpstr>9 – Results </vt:lpstr>
      <vt:lpstr>Result – 200 iterations gif</vt:lpstr>
      <vt:lpstr>Discussion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Brandon</dc:creator>
  <cp:lastModifiedBy>Brandon</cp:lastModifiedBy>
  <cp:revision>33</cp:revision>
  <dcterms:created xsi:type="dcterms:W3CDTF">2020-12-02T16:32:32Z</dcterms:created>
  <dcterms:modified xsi:type="dcterms:W3CDTF">2020-12-07T06:36:45Z</dcterms:modified>
</cp:coreProperties>
</file>